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55" r:id="rId2"/>
    <p:sldId id="656" r:id="rId3"/>
    <p:sldId id="671" r:id="rId4"/>
    <p:sldId id="672" r:id="rId5"/>
    <p:sldId id="673" r:id="rId6"/>
    <p:sldId id="674" r:id="rId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dickey" initials="jrd" lastIdx="7" clrIdx="0"/>
  <p:cmAuthor id="1" name="Mmuldoon" initials="mfm" lastIdx="10" clrIdx="1"/>
  <p:cmAuthor id="2" name="kayoung" initials="ky" lastIdx="4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668"/>
    <a:srgbClr val="4D4D4D"/>
    <a:srgbClr val="E0E7FC"/>
    <a:srgbClr val="E7EDFD"/>
    <a:srgbClr val="FFFFFF"/>
    <a:srgbClr val="EBF0FD"/>
    <a:srgbClr val="E4EAFC"/>
    <a:srgbClr val="00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75556" autoAdjust="0"/>
  </p:normalViewPr>
  <p:slideViewPr>
    <p:cSldViewPr>
      <p:cViewPr varScale="1">
        <p:scale>
          <a:sx n="68" d="100"/>
          <a:sy n="68" d="100"/>
        </p:scale>
        <p:origin x="12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3300" y="-270"/>
      </p:cViewPr>
      <p:guideLst>
        <p:guide orient="horz" pos="2207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808416" y="6672236"/>
            <a:ext cx="391148" cy="305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95" tIns="44453" rIns="90495" bIns="44453" anchor="ctr">
            <a:spAutoFit/>
          </a:bodyPr>
          <a:lstStyle/>
          <a:p>
            <a:pPr algn="r" defTabSz="912545">
              <a:defRPr/>
            </a:pPr>
            <a:fld id="{28CDBBD7-2B8E-4AD5-94A9-272F5DC24437}" type="slidenum">
              <a:rPr lang="en-US" sz="1400">
                <a:latin typeface="Times New Roman" pitchFamily="18" charset="0"/>
              </a:rPr>
              <a:pPr algn="r" defTabSz="912545">
                <a:defRPr/>
              </a:pPr>
              <a:t>‹#›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68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520" y="3330420"/>
            <a:ext cx="6817360" cy="31508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95" tIns="44453" rIns="90495" bIns="44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3400"/>
            <a:ext cx="3487738" cy="2616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808416" y="6672239"/>
            <a:ext cx="391148" cy="305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95" tIns="44453" rIns="90495" bIns="44453" anchor="ctr">
            <a:spAutoFit/>
          </a:bodyPr>
          <a:lstStyle/>
          <a:p>
            <a:pPr algn="r" defTabSz="912545">
              <a:defRPr/>
            </a:pPr>
            <a:fld id="{4F64E164-F7EA-46B5-883A-CA1227BF5354}" type="slidenum">
              <a:rPr lang="en-US" sz="1400">
                <a:latin typeface="Times New Roman" pitchFamily="18" charset="0"/>
              </a:rPr>
              <a:pPr algn="r" defTabSz="912545">
                <a:defRPr/>
              </a:pPr>
              <a:t>‹#›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4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Verdan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371600" y="3505200"/>
            <a:ext cx="6477000" cy="0"/>
          </a:xfrm>
          <a:prstGeom prst="line">
            <a:avLst/>
          </a:prstGeom>
          <a:noFill/>
          <a:ln w="57150">
            <a:solidFill>
              <a:srgbClr val="000068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pic>
        <p:nvPicPr>
          <p:cNvPr id="5" name="Picture 8" descr="tceq_name_short"/>
          <p:cNvPicPr>
            <a:picLocks noChangeAspect="1" noChangeArrowheads="1"/>
          </p:cNvPicPr>
          <p:nvPr userDrawn="1"/>
        </p:nvPicPr>
        <p:blipFill>
          <a:blip r:embed="rId2" cstate="print"/>
          <a:srcRect r="18868" b="-1408"/>
          <a:stretch>
            <a:fillRect/>
          </a:stretch>
        </p:blipFill>
        <p:spPr bwMode="auto">
          <a:xfrm>
            <a:off x="6248400" y="0"/>
            <a:ext cx="2895600" cy="20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239000" cy="4267200"/>
          </a:xfrm>
        </p:spPr>
        <p:txBody>
          <a:bodyPr/>
          <a:lstStyle>
            <a:lvl1pPr>
              <a:spcAft>
                <a:spcPts val="300"/>
              </a:spcAft>
              <a:buClrTx/>
              <a:defRPr sz="2400" baseline="0">
                <a:latin typeface="Verdana" pitchFamily="34" charset="0"/>
              </a:defRPr>
            </a:lvl1pPr>
            <a:lvl2pPr>
              <a:buClrTx/>
              <a:defRPr sz="2000" baseline="0">
                <a:latin typeface="Verdana" pitchFamily="34" charset="0"/>
              </a:defRPr>
            </a:lvl2pPr>
            <a:lvl3pPr>
              <a:buClrTx/>
              <a:defRPr sz="2000" baseline="0">
                <a:latin typeface="Verdana" pitchFamily="34" charset="0"/>
              </a:defRPr>
            </a:lvl3pPr>
            <a:lvl4pPr>
              <a:defRPr sz="2000" baseline="0">
                <a:latin typeface="Georgia" pitchFamily="18" charset="0"/>
              </a:defRPr>
            </a:lvl4pPr>
            <a:lvl5pPr>
              <a:defRPr sz="2000" baseline="0">
                <a:latin typeface="Georgia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Line 51"/>
          <p:cNvSpPr>
            <a:spLocks noChangeShapeType="1"/>
          </p:cNvSpPr>
          <p:nvPr userDrawn="1"/>
        </p:nvSpPr>
        <p:spPr bwMode="auto">
          <a:xfrm flipV="1">
            <a:off x="1066800" y="990600"/>
            <a:ext cx="7848600" cy="0"/>
          </a:xfrm>
          <a:prstGeom prst="line">
            <a:avLst/>
          </a:prstGeom>
          <a:noFill/>
          <a:ln w="57150">
            <a:solidFill>
              <a:srgbClr val="000086">
                <a:alpha val="50000"/>
              </a:srgb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597650"/>
            <a:ext cx="9144000" cy="2462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Verdana" pitchFamily="34" charset="0"/>
              </a:rPr>
              <a:t>Air Quality Division • How</a:t>
            </a:r>
            <a:r>
              <a:rPr lang="en-US" sz="1000" baseline="0" dirty="0">
                <a:latin typeface="Verdana" pitchFamily="34" charset="0"/>
              </a:rPr>
              <a:t> Texas Estimates Future Oil and Gas Production  </a:t>
            </a:r>
            <a:r>
              <a:rPr lang="en-US" sz="1000" dirty="0">
                <a:latin typeface="Verdana" pitchFamily="34" charset="0"/>
              </a:rPr>
              <a:t>• MEE •  Nov. 9</a:t>
            </a:r>
            <a:r>
              <a:rPr lang="en-US" sz="1000" baseline="0" dirty="0">
                <a:latin typeface="Verdana" pitchFamily="34" charset="0"/>
              </a:rPr>
              <a:t>, 2017</a:t>
            </a:r>
            <a:r>
              <a:rPr lang="en-US" sz="1000" dirty="0">
                <a:latin typeface="Verdana" pitchFamily="34" charset="0"/>
              </a:rPr>
              <a:t>  •   Page </a:t>
            </a:r>
            <a:fld id="{B1868B4F-56A1-4630-8946-0E7C9CB9965E}" type="slidenum">
              <a:rPr lang="en-US" sz="1000">
                <a:latin typeface="Verdana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Line 51"/>
          <p:cNvSpPr>
            <a:spLocks noChangeShapeType="1"/>
          </p:cNvSpPr>
          <p:nvPr userDrawn="1"/>
        </p:nvSpPr>
        <p:spPr bwMode="auto">
          <a:xfrm flipV="1">
            <a:off x="1066800" y="990600"/>
            <a:ext cx="7848600" cy="0"/>
          </a:xfrm>
          <a:prstGeom prst="line">
            <a:avLst/>
          </a:prstGeom>
          <a:noFill/>
          <a:ln w="57150">
            <a:solidFill>
              <a:srgbClr val="000086">
                <a:alpha val="50000"/>
              </a:srgb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97650"/>
            <a:ext cx="9144000" cy="2462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Verdana" pitchFamily="34" charset="0"/>
              </a:rPr>
              <a:t>Air Quality Division • T</a:t>
            </a:r>
            <a:r>
              <a:rPr lang="en-US" sz="1000" i="1" baseline="0" dirty="0">
                <a:latin typeface="Verdana" pitchFamily="34" charset="0"/>
              </a:rPr>
              <a:t>itle of Presentation  </a:t>
            </a:r>
            <a:r>
              <a:rPr lang="en-US" sz="1000" dirty="0">
                <a:latin typeface="Verdana" pitchFamily="34" charset="0"/>
              </a:rPr>
              <a:t>•  ABC  •  September 1, 2010  •   Page </a:t>
            </a:r>
            <a:fld id="{B1868B4F-56A1-4630-8946-0E7C9CB9965E}" type="slidenum">
              <a:rPr lang="en-US" sz="1000">
                <a:latin typeface="Verdana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6597650"/>
            <a:ext cx="9144000" cy="2462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Verdana" pitchFamily="34" charset="0"/>
              </a:rPr>
              <a:t>Air Quality Division • T</a:t>
            </a:r>
            <a:r>
              <a:rPr lang="en-US" sz="1000" i="1" baseline="0" dirty="0">
                <a:latin typeface="Verdana" pitchFamily="34" charset="0"/>
              </a:rPr>
              <a:t>itle of Presentation  </a:t>
            </a:r>
            <a:r>
              <a:rPr lang="en-US" sz="1000" dirty="0">
                <a:latin typeface="Verdana" pitchFamily="34" charset="0"/>
              </a:rPr>
              <a:t>•  ABC  •  September 1, 2010  •   Page </a:t>
            </a:r>
            <a:fld id="{B1868B4F-56A1-4630-8946-0E7C9CB9965E}" type="slidenum">
              <a:rPr lang="en-US" sz="1000">
                <a:latin typeface="Verdana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730375"/>
            <a:ext cx="723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 descr="3C-TCEQ-sma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228600"/>
            <a:ext cx="394226" cy="6856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69" r:id="rId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9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5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65000"/>
        <a:buChar char="•"/>
        <a:defRPr sz="16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Oil and Gas</a:t>
            </a:r>
            <a:br>
              <a:rPr lang="en-US" dirty="0"/>
            </a:br>
            <a:r>
              <a:rPr lang="en-US" dirty="0"/>
              <a:t>Activity in Texas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Graphed data from 2011 through 2017</a:t>
            </a:r>
          </a:p>
          <a:p>
            <a:r>
              <a:rPr lang="en-US" dirty="0"/>
              <a:t>Looked at well counts</a:t>
            </a:r>
          </a:p>
          <a:p>
            <a:pPr lvl="1"/>
            <a:r>
              <a:rPr lang="en-US" dirty="0"/>
              <a:t>Gas wells</a:t>
            </a:r>
          </a:p>
          <a:p>
            <a:pPr lvl="1"/>
            <a:r>
              <a:rPr lang="en-US" dirty="0"/>
              <a:t>Oil wells</a:t>
            </a:r>
          </a:p>
          <a:p>
            <a:r>
              <a:rPr lang="en-US" dirty="0"/>
              <a:t>Looked at point source emissions</a:t>
            </a:r>
          </a:p>
          <a:p>
            <a:pPr lvl="1"/>
            <a:r>
              <a:rPr lang="en-US" dirty="0"/>
              <a:t>NOx</a:t>
            </a:r>
          </a:p>
          <a:p>
            <a:pPr lvl="1"/>
            <a:r>
              <a:rPr lang="en-US" dirty="0"/>
              <a:t>VOC</a:t>
            </a:r>
          </a:p>
          <a:p>
            <a:r>
              <a:rPr lang="en-US" dirty="0"/>
              <a:t>Summed the data for each of the eight geologic areas of Texas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49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gas wells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BDC81C-FBE1-4744-963C-5451B5ED5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87" y="1219200"/>
            <a:ext cx="857922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741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96200" cy="838200"/>
          </a:xfrm>
        </p:spPr>
        <p:txBody>
          <a:bodyPr/>
          <a:lstStyle/>
          <a:p>
            <a:r>
              <a:rPr lang="en-US" dirty="0"/>
              <a:t>Texas oil wells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4CA460-FC6A-4657-BBD2-56FEDC907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41" y="1219200"/>
            <a:ext cx="860991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383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96200" cy="838200"/>
          </a:xfrm>
        </p:spPr>
        <p:txBody>
          <a:bodyPr/>
          <a:lstStyle/>
          <a:p>
            <a:r>
              <a:rPr lang="en-US" dirty="0"/>
              <a:t>Texas Point Source NOx emissions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59581F-2677-450A-9C70-BFA41EBAD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03" y="1219200"/>
            <a:ext cx="854699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934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96200" cy="838200"/>
          </a:xfrm>
        </p:spPr>
        <p:txBody>
          <a:bodyPr/>
          <a:lstStyle/>
          <a:p>
            <a:r>
              <a:rPr lang="en-US" dirty="0"/>
              <a:t>Texas Point Source VOC emissions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D1E3D6-CAF8-4C99-A36C-E9AA7B3A1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55" y="1219200"/>
            <a:ext cx="853969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841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391400" cy="838200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4267200"/>
          </a:xfrm>
        </p:spPr>
        <p:txBody>
          <a:bodyPr/>
          <a:lstStyle/>
          <a:p>
            <a:r>
              <a:rPr lang="en-US" dirty="0"/>
              <a:t>Gas wells</a:t>
            </a:r>
          </a:p>
          <a:p>
            <a:pPr lvl="1"/>
            <a:r>
              <a:rPr lang="en-US" dirty="0"/>
              <a:t>Eagle Ford Shale trending up</a:t>
            </a:r>
          </a:p>
          <a:p>
            <a:pPr lvl="1"/>
            <a:r>
              <a:rPr lang="en-US" dirty="0"/>
              <a:t>All other basins steady or slightly decreasing</a:t>
            </a:r>
          </a:p>
          <a:p>
            <a:r>
              <a:rPr lang="en-US" dirty="0"/>
              <a:t>Oil wells</a:t>
            </a:r>
          </a:p>
          <a:p>
            <a:pPr lvl="1"/>
            <a:r>
              <a:rPr lang="en-US" dirty="0"/>
              <a:t>Permian Basin and Eagle Ford Shale have been increasing</a:t>
            </a:r>
          </a:p>
          <a:p>
            <a:pPr lvl="1"/>
            <a:r>
              <a:rPr lang="en-US" dirty="0"/>
              <a:t>Other basins steady or decreasing until an uptick in 2017</a:t>
            </a:r>
          </a:p>
          <a:p>
            <a:r>
              <a:rPr lang="en-US" dirty="0"/>
              <a:t>NOx emissions</a:t>
            </a:r>
          </a:p>
          <a:p>
            <a:pPr lvl="1"/>
            <a:r>
              <a:rPr lang="en-US" dirty="0"/>
              <a:t>Eagle Ford Shale increasing until 2015, then decreasing</a:t>
            </a:r>
          </a:p>
          <a:p>
            <a:pPr lvl="1"/>
            <a:r>
              <a:rPr lang="en-US" dirty="0"/>
              <a:t>All other basins gradually decreasing</a:t>
            </a:r>
          </a:p>
          <a:p>
            <a:r>
              <a:rPr lang="en-US" dirty="0"/>
              <a:t>VOC emissions</a:t>
            </a:r>
          </a:p>
          <a:p>
            <a:pPr lvl="1"/>
            <a:r>
              <a:rPr lang="en-US" dirty="0"/>
              <a:t>Eagle Ford Shale increasing until 2015, then decreasing</a:t>
            </a:r>
          </a:p>
          <a:p>
            <a:pPr lvl="1"/>
            <a:r>
              <a:rPr lang="en-US" dirty="0"/>
              <a:t>All other basins steady or slightly decreasing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1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Custom 2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103CB6"/>
      </a:hlink>
      <a:folHlink>
        <a:srgbClr val="103CB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11515</TotalTime>
  <Pages>2</Pages>
  <Words>123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Georgia</vt:lpstr>
      <vt:lpstr>Times New Roman</vt:lpstr>
      <vt:lpstr>Verdana</vt:lpstr>
      <vt:lpstr>Wingdings</vt:lpstr>
      <vt:lpstr>default</vt:lpstr>
      <vt:lpstr>Graphing Oil and Gas Activity in Texas</vt:lpstr>
      <vt:lpstr>Texas gas wells</vt:lpstr>
      <vt:lpstr>Texas oil wells</vt:lpstr>
      <vt:lpstr>Texas Point Source NOx emissions</vt:lpstr>
      <vt:lpstr>Texas Point Source VOC emissions</vt:lpstr>
      <vt:lpstr>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REGULATION DEVELOPMENT</dc:creator>
  <cp:lastModifiedBy>Michael Ege</cp:lastModifiedBy>
  <cp:revision>880</cp:revision>
  <cp:lastPrinted>2017-10-02T15:48:30Z</cp:lastPrinted>
  <dcterms:created xsi:type="dcterms:W3CDTF">1998-03-09T22:45:34Z</dcterms:created>
  <dcterms:modified xsi:type="dcterms:W3CDTF">2018-07-06T22:42:26Z</dcterms:modified>
</cp:coreProperties>
</file>